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60" r:id="rId5"/>
    <p:sldId id="258" r:id="rId6"/>
    <p:sldId id="261" r:id="rId7"/>
    <p:sldId id="271" r:id="rId8"/>
    <p:sldId id="264" r:id="rId9"/>
    <p:sldId id="265" r:id="rId10"/>
    <p:sldId id="266" r:id="rId11"/>
    <p:sldId id="263" r:id="rId12"/>
    <p:sldId id="267" r:id="rId13"/>
    <p:sldId id="268" r:id="rId14"/>
    <p:sldId id="269" r:id="rId15"/>
    <p:sldId id="272" r:id="rId16"/>
    <p:sldId id="273" r:id="rId17"/>
    <p:sldId id="275" r:id="rId18"/>
    <p:sldId id="276"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4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F3C7-104D-813F-5335-6FF3191B5F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C338DB-CB72-C6F9-0310-2808673D69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09C803-9D36-C64A-6C8E-EB7400BB5BB6}"/>
              </a:ext>
            </a:extLst>
          </p:cNvPr>
          <p:cNvSpPr>
            <a:spLocks noGrp="1"/>
          </p:cNvSpPr>
          <p:nvPr>
            <p:ph type="dt" sz="half" idx="10"/>
          </p:nvPr>
        </p:nvSpPr>
        <p:spPr/>
        <p:txBody>
          <a:bodyPr/>
          <a:lstStyle/>
          <a:p>
            <a:fld id="{DA52FC86-A7A4-42D6-AFEE-4701FA0A7308}" type="datetimeFigureOut">
              <a:rPr lang="en-US" smtClean="0"/>
              <a:t>6/4/2024</a:t>
            </a:fld>
            <a:endParaRPr lang="en-US"/>
          </a:p>
        </p:txBody>
      </p:sp>
      <p:sp>
        <p:nvSpPr>
          <p:cNvPr id="5" name="Footer Placeholder 4">
            <a:extLst>
              <a:ext uri="{FF2B5EF4-FFF2-40B4-BE49-F238E27FC236}">
                <a16:creationId xmlns:a16="http://schemas.microsoft.com/office/drawing/2014/main" id="{7A24AF03-AEC1-9E54-952A-261599562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62E219-1D8C-0CB3-187F-54EDE34ED8D0}"/>
              </a:ext>
            </a:extLst>
          </p:cNvPr>
          <p:cNvSpPr>
            <a:spLocks noGrp="1"/>
          </p:cNvSpPr>
          <p:nvPr>
            <p:ph type="sldNum" sz="quarter" idx="12"/>
          </p:nvPr>
        </p:nvSpPr>
        <p:spPr/>
        <p:txBody>
          <a:bodyPr/>
          <a:lstStyle/>
          <a:p>
            <a:fld id="{4C56FF78-02F1-4546-BF09-0EF20FD8E978}" type="slidenum">
              <a:rPr lang="en-US" smtClean="0"/>
              <a:t>‹#›</a:t>
            </a:fld>
            <a:endParaRPr lang="en-US"/>
          </a:p>
        </p:txBody>
      </p:sp>
    </p:spTree>
    <p:extLst>
      <p:ext uri="{BB962C8B-B14F-4D97-AF65-F5344CB8AC3E}">
        <p14:creationId xmlns:p14="http://schemas.microsoft.com/office/powerpoint/2010/main" val="2901026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E048-E18F-4235-AA4B-4D03CC80A5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5C4E99-6764-AA0E-FA36-E1CB940F34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414CB-596A-0BA7-6D78-11283F1D794B}"/>
              </a:ext>
            </a:extLst>
          </p:cNvPr>
          <p:cNvSpPr>
            <a:spLocks noGrp="1"/>
          </p:cNvSpPr>
          <p:nvPr>
            <p:ph type="dt" sz="half" idx="10"/>
          </p:nvPr>
        </p:nvSpPr>
        <p:spPr/>
        <p:txBody>
          <a:bodyPr/>
          <a:lstStyle/>
          <a:p>
            <a:fld id="{DA52FC86-A7A4-42D6-AFEE-4701FA0A7308}" type="datetimeFigureOut">
              <a:rPr lang="en-US" smtClean="0"/>
              <a:t>6/4/2024</a:t>
            </a:fld>
            <a:endParaRPr lang="en-US"/>
          </a:p>
        </p:txBody>
      </p:sp>
      <p:sp>
        <p:nvSpPr>
          <p:cNvPr id="5" name="Footer Placeholder 4">
            <a:extLst>
              <a:ext uri="{FF2B5EF4-FFF2-40B4-BE49-F238E27FC236}">
                <a16:creationId xmlns:a16="http://schemas.microsoft.com/office/drawing/2014/main" id="{E59A7921-DEF7-C0F9-3042-400BDD172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3ACCE-86BB-0D3E-0597-7520301759DA}"/>
              </a:ext>
            </a:extLst>
          </p:cNvPr>
          <p:cNvSpPr>
            <a:spLocks noGrp="1"/>
          </p:cNvSpPr>
          <p:nvPr>
            <p:ph type="sldNum" sz="quarter" idx="12"/>
          </p:nvPr>
        </p:nvSpPr>
        <p:spPr/>
        <p:txBody>
          <a:bodyPr/>
          <a:lstStyle/>
          <a:p>
            <a:fld id="{4C56FF78-02F1-4546-BF09-0EF20FD8E978}" type="slidenum">
              <a:rPr lang="en-US" smtClean="0"/>
              <a:t>‹#›</a:t>
            </a:fld>
            <a:endParaRPr lang="en-US"/>
          </a:p>
        </p:txBody>
      </p:sp>
    </p:spTree>
    <p:extLst>
      <p:ext uri="{BB962C8B-B14F-4D97-AF65-F5344CB8AC3E}">
        <p14:creationId xmlns:p14="http://schemas.microsoft.com/office/powerpoint/2010/main" val="1542040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E745AA-2582-0C16-A5D8-4CB0D6A9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B0D34A-5D69-2E20-4F2A-0D33FECD0E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D57A6-6AAF-A631-E410-8CF314F47606}"/>
              </a:ext>
            </a:extLst>
          </p:cNvPr>
          <p:cNvSpPr>
            <a:spLocks noGrp="1"/>
          </p:cNvSpPr>
          <p:nvPr>
            <p:ph type="dt" sz="half" idx="10"/>
          </p:nvPr>
        </p:nvSpPr>
        <p:spPr/>
        <p:txBody>
          <a:bodyPr/>
          <a:lstStyle/>
          <a:p>
            <a:fld id="{DA52FC86-A7A4-42D6-AFEE-4701FA0A7308}" type="datetimeFigureOut">
              <a:rPr lang="en-US" smtClean="0"/>
              <a:t>6/4/2024</a:t>
            </a:fld>
            <a:endParaRPr lang="en-US"/>
          </a:p>
        </p:txBody>
      </p:sp>
      <p:sp>
        <p:nvSpPr>
          <p:cNvPr id="5" name="Footer Placeholder 4">
            <a:extLst>
              <a:ext uri="{FF2B5EF4-FFF2-40B4-BE49-F238E27FC236}">
                <a16:creationId xmlns:a16="http://schemas.microsoft.com/office/drawing/2014/main" id="{A3BC8459-4E9A-D1AE-1241-895AE4A26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705D77-725C-BEA6-5037-77ECB956EC9A}"/>
              </a:ext>
            </a:extLst>
          </p:cNvPr>
          <p:cNvSpPr>
            <a:spLocks noGrp="1"/>
          </p:cNvSpPr>
          <p:nvPr>
            <p:ph type="sldNum" sz="quarter" idx="12"/>
          </p:nvPr>
        </p:nvSpPr>
        <p:spPr/>
        <p:txBody>
          <a:bodyPr/>
          <a:lstStyle/>
          <a:p>
            <a:fld id="{4C56FF78-02F1-4546-BF09-0EF20FD8E978}" type="slidenum">
              <a:rPr lang="en-US" smtClean="0"/>
              <a:t>‹#›</a:t>
            </a:fld>
            <a:endParaRPr lang="en-US"/>
          </a:p>
        </p:txBody>
      </p:sp>
    </p:spTree>
    <p:extLst>
      <p:ext uri="{BB962C8B-B14F-4D97-AF65-F5344CB8AC3E}">
        <p14:creationId xmlns:p14="http://schemas.microsoft.com/office/powerpoint/2010/main" val="2148770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DB4D-4EEF-5294-9A51-1CF8FD0725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853B9-AE2A-227D-BB94-F884D4B91C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22009-910D-B6CB-2C1A-40670B35C9F9}"/>
              </a:ext>
            </a:extLst>
          </p:cNvPr>
          <p:cNvSpPr>
            <a:spLocks noGrp="1"/>
          </p:cNvSpPr>
          <p:nvPr>
            <p:ph type="dt" sz="half" idx="10"/>
          </p:nvPr>
        </p:nvSpPr>
        <p:spPr/>
        <p:txBody>
          <a:bodyPr/>
          <a:lstStyle/>
          <a:p>
            <a:fld id="{DA52FC86-A7A4-42D6-AFEE-4701FA0A7308}" type="datetimeFigureOut">
              <a:rPr lang="en-US" smtClean="0"/>
              <a:t>6/4/2024</a:t>
            </a:fld>
            <a:endParaRPr lang="en-US"/>
          </a:p>
        </p:txBody>
      </p:sp>
      <p:sp>
        <p:nvSpPr>
          <p:cNvPr id="5" name="Footer Placeholder 4">
            <a:extLst>
              <a:ext uri="{FF2B5EF4-FFF2-40B4-BE49-F238E27FC236}">
                <a16:creationId xmlns:a16="http://schemas.microsoft.com/office/drawing/2014/main" id="{77AEC15E-28E6-1DF2-8C01-8097EB0928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9A5BE-C779-3ED8-9C42-842CC3023377}"/>
              </a:ext>
            </a:extLst>
          </p:cNvPr>
          <p:cNvSpPr>
            <a:spLocks noGrp="1"/>
          </p:cNvSpPr>
          <p:nvPr>
            <p:ph type="sldNum" sz="quarter" idx="12"/>
          </p:nvPr>
        </p:nvSpPr>
        <p:spPr/>
        <p:txBody>
          <a:bodyPr/>
          <a:lstStyle/>
          <a:p>
            <a:fld id="{4C56FF78-02F1-4546-BF09-0EF20FD8E978}" type="slidenum">
              <a:rPr lang="en-US" smtClean="0"/>
              <a:t>‹#›</a:t>
            </a:fld>
            <a:endParaRPr lang="en-US"/>
          </a:p>
        </p:txBody>
      </p:sp>
    </p:spTree>
    <p:extLst>
      <p:ext uri="{BB962C8B-B14F-4D97-AF65-F5344CB8AC3E}">
        <p14:creationId xmlns:p14="http://schemas.microsoft.com/office/powerpoint/2010/main" val="250332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8E76-3C1A-CECA-2BEC-17CACF6984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ED7C87-C603-7ACB-D3B2-FFCA561447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3DEF34-D43F-159E-0524-65A66E89CC3C}"/>
              </a:ext>
            </a:extLst>
          </p:cNvPr>
          <p:cNvSpPr>
            <a:spLocks noGrp="1"/>
          </p:cNvSpPr>
          <p:nvPr>
            <p:ph type="dt" sz="half" idx="10"/>
          </p:nvPr>
        </p:nvSpPr>
        <p:spPr/>
        <p:txBody>
          <a:bodyPr/>
          <a:lstStyle/>
          <a:p>
            <a:fld id="{DA52FC86-A7A4-42D6-AFEE-4701FA0A7308}" type="datetimeFigureOut">
              <a:rPr lang="en-US" smtClean="0"/>
              <a:t>6/4/2024</a:t>
            </a:fld>
            <a:endParaRPr lang="en-US"/>
          </a:p>
        </p:txBody>
      </p:sp>
      <p:sp>
        <p:nvSpPr>
          <p:cNvPr id="5" name="Footer Placeholder 4">
            <a:extLst>
              <a:ext uri="{FF2B5EF4-FFF2-40B4-BE49-F238E27FC236}">
                <a16:creationId xmlns:a16="http://schemas.microsoft.com/office/drawing/2014/main" id="{15328C5E-CB17-9687-39D1-38B93C3CC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62C6E-5B7F-8A14-7610-1D11A08A6180}"/>
              </a:ext>
            </a:extLst>
          </p:cNvPr>
          <p:cNvSpPr>
            <a:spLocks noGrp="1"/>
          </p:cNvSpPr>
          <p:nvPr>
            <p:ph type="sldNum" sz="quarter" idx="12"/>
          </p:nvPr>
        </p:nvSpPr>
        <p:spPr/>
        <p:txBody>
          <a:bodyPr/>
          <a:lstStyle/>
          <a:p>
            <a:fld id="{4C56FF78-02F1-4546-BF09-0EF20FD8E978}" type="slidenum">
              <a:rPr lang="en-US" smtClean="0"/>
              <a:t>‹#›</a:t>
            </a:fld>
            <a:endParaRPr lang="en-US"/>
          </a:p>
        </p:txBody>
      </p:sp>
    </p:spTree>
    <p:extLst>
      <p:ext uri="{BB962C8B-B14F-4D97-AF65-F5344CB8AC3E}">
        <p14:creationId xmlns:p14="http://schemas.microsoft.com/office/powerpoint/2010/main" val="639389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4E20-D403-5BB4-E617-603B90CA53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020DD3-7FDE-0311-BD5C-EF8AE3C9D4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6C9058-58EB-7006-C26C-CBD8387EB0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3CB8A8-9A83-96F0-927D-D103E2B47D4A}"/>
              </a:ext>
            </a:extLst>
          </p:cNvPr>
          <p:cNvSpPr>
            <a:spLocks noGrp="1"/>
          </p:cNvSpPr>
          <p:nvPr>
            <p:ph type="dt" sz="half" idx="10"/>
          </p:nvPr>
        </p:nvSpPr>
        <p:spPr/>
        <p:txBody>
          <a:bodyPr/>
          <a:lstStyle/>
          <a:p>
            <a:fld id="{DA52FC86-A7A4-42D6-AFEE-4701FA0A7308}" type="datetimeFigureOut">
              <a:rPr lang="en-US" smtClean="0"/>
              <a:t>6/4/2024</a:t>
            </a:fld>
            <a:endParaRPr lang="en-US"/>
          </a:p>
        </p:txBody>
      </p:sp>
      <p:sp>
        <p:nvSpPr>
          <p:cNvPr id="6" name="Footer Placeholder 5">
            <a:extLst>
              <a:ext uri="{FF2B5EF4-FFF2-40B4-BE49-F238E27FC236}">
                <a16:creationId xmlns:a16="http://schemas.microsoft.com/office/drawing/2014/main" id="{522A69C5-2CC4-4096-F589-A5AC2487E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819CA7-7C09-566E-880E-82F8E3F88D66}"/>
              </a:ext>
            </a:extLst>
          </p:cNvPr>
          <p:cNvSpPr>
            <a:spLocks noGrp="1"/>
          </p:cNvSpPr>
          <p:nvPr>
            <p:ph type="sldNum" sz="quarter" idx="12"/>
          </p:nvPr>
        </p:nvSpPr>
        <p:spPr/>
        <p:txBody>
          <a:bodyPr/>
          <a:lstStyle/>
          <a:p>
            <a:fld id="{4C56FF78-02F1-4546-BF09-0EF20FD8E978}" type="slidenum">
              <a:rPr lang="en-US" smtClean="0"/>
              <a:t>‹#›</a:t>
            </a:fld>
            <a:endParaRPr lang="en-US"/>
          </a:p>
        </p:txBody>
      </p:sp>
    </p:spTree>
    <p:extLst>
      <p:ext uri="{BB962C8B-B14F-4D97-AF65-F5344CB8AC3E}">
        <p14:creationId xmlns:p14="http://schemas.microsoft.com/office/powerpoint/2010/main" val="2315229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B700-2955-43B7-2CB6-0CEDEA1A7A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185B13-AAC2-4DCB-24C8-11BDBEF716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F72CA5-7C6B-6C72-876C-430D87412A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8D0A7E-BEA9-AC5C-70DB-D21997BD33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B80947-69D5-8BD2-AC85-B4CFD951AB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AF177C-E67C-518D-9B53-6DD770443D4C}"/>
              </a:ext>
            </a:extLst>
          </p:cNvPr>
          <p:cNvSpPr>
            <a:spLocks noGrp="1"/>
          </p:cNvSpPr>
          <p:nvPr>
            <p:ph type="dt" sz="half" idx="10"/>
          </p:nvPr>
        </p:nvSpPr>
        <p:spPr/>
        <p:txBody>
          <a:bodyPr/>
          <a:lstStyle/>
          <a:p>
            <a:fld id="{DA52FC86-A7A4-42D6-AFEE-4701FA0A7308}" type="datetimeFigureOut">
              <a:rPr lang="en-US" smtClean="0"/>
              <a:t>6/4/2024</a:t>
            </a:fld>
            <a:endParaRPr lang="en-US"/>
          </a:p>
        </p:txBody>
      </p:sp>
      <p:sp>
        <p:nvSpPr>
          <p:cNvPr id="8" name="Footer Placeholder 7">
            <a:extLst>
              <a:ext uri="{FF2B5EF4-FFF2-40B4-BE49-F238E27FC236}">
                <a16:creationId xmlns:a16="http://schemas.microsoft.com/office/drawing/2014/main" id="{47494186-A27E-456A-8F94-6B3C5B79C3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4ABFDC-F538-278A-34C8-31535714528D}"/>
              </a:ext>
            </a:extLst>
          </p:cNvPr>
          <p:cNvSpPr>
            <a:spLocks noGrp="1"/>
          </p:cNvSpPr>
          <p:nvPr>
            <p:ph type="sldNum" sz="quarter" idx="12"/>
          </p:nvPr>
        </p:nvSpPr>
        <p:spPr/>
        <p:txBody>
          <a:bodyPr/>
          <a:lstStyle/>
          <a:p>
            <a:fld id="{4C56FF78-02F1-4546-BF09-0EF20FD8E978}" type="slidenum">
              <a:rPr lang="en-US" smtClean="0"/>
              <a:t>‹#›</a:t>
            </a:fld>
            <a:endParaRPr lang="en-US"/>
          </a:p>
        </p:txBody>
      </p:sp>
    </p:spTree>
    <p:extLst>
      <p:ext uri="{BB962C8B-B14F-4D97-AF65-F5344CB8AC3E}">
        <p14:creationId xmlns:p14="http://schemas.microsoft.com/office/powerpoint/2010/main" val="1820791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DDD6-BBC7-EB7D-E5F7-4660371B4F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565FF9-612F-2FFE-D65E-4D2758AF328F}"/>
              </a:ext>
            </a:extLst>
          </p:cNvPr>
          <p:cNvSpPr>
            <a:spLocks noGrp="1"/>
          </p:cNvSpPr>
          <p:nvPr>
            <p:ph type="dt" sz="half" idx="10"/>
          </p:nvPr>
        </p:nvSpPr>
        <p:spPr/>
        <p:txBody>
          <a:bodyPr/>
          <a:lstStyle/>
          <a:p>
            <a:fld id="{DA52FC86-A7A4-42D6-AFEE-4701FA0A7308}" type="datetimeFigureOut">
              <a:rPr lang="en-US" smtClean="0"/>
              <a:t>6/4/2024</a:t>
            </a:fld>
            <a:endParaRPr lang="en-US"/>
          </a:p>
        </p:txBody>
      </p:sp>
      <p:sp>
        <p:nvSpPr>
          <p:cNvPr id="4" name="Footer Placeholder 3">
            <a:extLst>
              <a:ext uri="{FF2B5EF4-FFF2-40B4-BE49-F238E27FC236}">
                <a16:creationId xmlns:a16="http://schemas.microsoft.com/office/drawing/2014/main" id="{C6236BCB-D7E2-3F45-EDBD-40E8FD0E7D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687A02-01A6-2847-7AFD-3CCF8D1E7D07}"/>
              </a:ext>
            </a:extLst>
          </p:cNvPr>
          <p:cNvSpPr>
            <a:spLocks noGrp="1"/>
          </p:cNvSpPr>
          <p:nvPr>
            <p:ph type="sldNum" sz="quarter" idx="12"/>
          </p:nvPr>
        </p:nvSpPr>
        <p:spPr/>
        <p:txBody>
          <a:bodyPr/>
          <a:lstStyle/>
          <a:p>
            <a:fld id="{4C56FF78-02F1-4546-BF09-0EF20FD8E978}" type="slidenum">
              <a:rPr lang="en-US" smtClean="0"/>
              <a:t>‹#›</a:t>
            </a:fld>
            <a:endParaRPr lang="en-US"/>
          </a:p>
        </p:txBody>
      </p:sp>
    </p:spTree>
    <p:extLst>
      <p:ext uri="{BB962C8B-B14F-4D97-AF65-F5344CB8AC3E}">
        <p14:creationId xmlns:p14="http://schemas.microsoft.com/office/powerpoint/2010/main" val="3042352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59B40D-CC33-A960-86D9-39235EAA0C15}"/>
              </a:ext>
            </a:extLst>
          </p:cNvPr>
          <p:cNvSpPr>
            <a:spLocks noGrp="1"/>
          </p:cNvSpPr>
          <p:nvPr>
            <p:ph type="dt" sz="half" idx="10"/>
          </p:nvPr>
        </p:nvSpPr>
        <p:spPr/>
        <p:txBody>
          <a:bodyPr/>
          <a:lstStyle/>
          <a:p>
            <a:fld id="{DA52FC86-A7A4-42D6-AFEE-4701FA0A7308}" type="datetimeFigureOut">
              <a:rPr lang="en-US" smtClean="0"/>
              <a:t>6/4/2024</a:t>
            </a:fld>
            <a:endParaRPr lang="en-US"/>
          </a:p>
        </p:txBody>
      </p:sp>
      <p:sp>
        <p:nvSpPr>
          <p:cNvPr id="3" name="Footer Placeholder 2">
            <a:extLst>
              <a:ext uri="{FF2B5EF4-FFF2-40B4-BE49-F238E27FC236}">
                <a16:creationId xmlns:a16="http://schemas.microsoft.com/office/drawing/2014/main" id="{BAAE31A7-1DAD-8462-F33D-AB4C758871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8EB00F-B352-FBA7-5170-89B6AD41A584}"/>
              </a:ext>
            </a:extLst>
          </p:cNvPr>
          <p:cNvSpPr>
            <a:spLocks noGrp="1"/>
          </p:cNvSpPr>
          <p:nvPr>
            <p:ph type="sldNum" sz="quarter" idx="12"/>
          </p:nvPr>
        </p:nvSpPr>
        <p:spPr/>
        <p:txBody>
          <a:bodyPr/>
          <a:lstStyle/>
          <a:p>
            <a:fld id="{4C56FF78-02F1-4546-BF09-0EF20FD8E978}" type="slidenum">
              <a:rPr lang="en-US" smtClean="0"/>
              <a:t>‹#›</a:t>
            </a:fld>
            <a:endParaRPr lang="en-US"/>
          </a:p>
        </p:txBody>
      </p:sp>
    </p:spTree>
    <p:extLst>
      <p:ext uri="{BB962C8B-B14F-4D97-AF65-F5344CB8AC3E}">
        <p14:creationId xmlns:p14="http://schemas.microsoft.com/office/powerpoint/2010/main" val="1325827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0F25B-C96E-C44D-032F-4E409D3EC4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58CC06-8B25-B3E5-C4AD-908BD776D1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F3E1D8-8D4D-BDC7-58FE-745461CB0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B25A34-06DF-122D-FCA2-D2F054079064}"/>
              </a:ext>
            </a:extLst>
          </p:cNvPr>
          <p:cNvSpPr>
            <a:spLocks noGrp="1"/>
          </p:cNvSpPr>
          <p:nvPr>
            <p:ph type="dt" sz="half" idx="10"/>
          </p:nvPr>
        </p:nvSpPr>
        <p:spPr/>
        <p:txBody>
          <a:bodyPr/>
          <a:lstStyle/>
          <a:p>
            <a:fld id="{DA52FC86-A7A4-42D6-AFEE-4701FA0A7308}" type="datetimeFigureOut">
              <a:rPr lang="en-US" smtClean="0"/>
              <a:t>6/4/2024</a:t>
            </a:fld>
            <a:endParaRPr lang="en-US"/>
          </a:p>
        </p:txBody>
      </p:sp>
      <p:sp>
        <p:nvSpPr>
          <p:cNvPr id="6" name="Footer Placeholder 5">
            <a:extLst>
              <a:ext uri="{FF2B5EF4-FFF2-40B4-BE49-F238E27FC236}">
                <a16:creationId xmlns:a16="http://schemas.microsoft.com/office/drawing/2014/main" id="{7A68A4AB-07DD-5795-8242-372E56C0D0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D6361F-DAA5-E671-6530-4BF90405CA1A}"/>
              </a:ext>
            </a:extLst>
          </p:cNvPr>
          <p:cNvSpPr>
            <a:spLocks noGrp="1"/>
          </p:cNvSpPr>
          <p:nvPr>
            <p:ph type="sldNum" sz="quarter" idx="12"/>
          </p:nvPr>
        </p:nvSpPr>
        <p:spPr/>
        <p:txBody>
          <a:bodyPr/>
          <a:lstStyle/>
          <a:p>
            <a:fld id="{4C56FF78-02F1-4546-BF09-0EF20FD8E978}" type="slidenum">
              <a:rPr lang="en-US" smtClean="0"/>
              <a:t>‹#›</a:t>
            </a:fld>
            <a:endParaRPr lang="en-US"/>
          </a:p>
        </p:txBody>
      </p:sp>
    </p:spTree>
    <p:extLst>
      <p:ext uri="{BB962C8B-B14F-4D97-AF65-F5344CB8AC3E}">
        <p14:creationId xmlns:p14="http://schemas.microsoft.com/office/powerpoint/2010/main" val="681552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B474-9C92-8B5E-03A4-9410F9444B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710F7F-F417-D7F2-ABFB-08DB373DFA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E0134-80D2-CD83-3AAC-FB5FDC481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7AD0DB-0982-AF8D-7E57-5951E0466A06}"/>
              </a:ext>
            </a:extLst>
          </p:cNvPr>
          <p:cNvSpPr>
            <a:spLocks noGrp="1"/>
          </p:cNvSpPr>
          <p:nvPr>
            <p:ph type="dt" sz="half" idx="10"/>
          </p:nvPr>
        </p:nvSpPr>
        <p:spPr/>
        <p:txBody>
          <a:bodyPr/>
          <a:lstStyle/>
          <a:p>
            <a:fld id="{DA52FC86-A7A4-42D6-AFEE-4701FA0A7308}" type="datetimeFigureOut">
              <a:rPr lang="en-US" smtClean="0"/>
              <a:t>6/4/2024</a:t>
            </a:fld>
            <a:endParaRPr lang="en-US"/>
          </a:p>
        </p:txBody>
      </p:sp>
      <p:sp>
        <p:nvSpPr>
          <p:cNvPr id="6" name="Footer Placeholder 5">
            <a:extLst>
              <a:ext uri="{FF2B5EF4-FFF2-40B4-BE49-F238E27FC236}">
                <a16:creationId xmlns:a16="http://schemas.microsoft.com/office/drawing/2014/main" id="{9E29CEFF-9317-315C-338E-5EB4FDF903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FA16A7-8479-2288-9126-339B705B5AD7}"/>
              </a:ext>
            </a:extLst>
          </p:cNvPr>
          <p:cNvSpPr>
            <a:spLocks noGrp="1"/>
          </p:cNvSpPr>
          <p:nvPr>
            <p:ph type="sldNum" sz="quarter" idx="12"/>
          </p:nvPr>
        </p:nvSpPr>
        <p:spPr/>
        <p:txBody>
          <a:bodyPr/>
          <a:lstStyle/>
          <a:p>
            <a:fld id="{4C56FF78-02F1-4546-BF09-0EF20FD8E978}" type="slidenum">
              <a:rPr lang="en-US" smtClean="0"/>
              <a:t>‹#›</a:t>
            </a:fld>
            <a:endParaRPr lang="en-US"/>
          </a:p>
        </p:txBody>
      </p:sp>
    </p:spTree>
    <p:extLst>
      <p:ext uri="{BB962C8B-B14F-4D97-AF65-F5344CB8AC3E}">
        <p14:creationId xmlns:p14="http://schemas.microsoft.com/office/powerpoint/2010/main" val="267366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93C79F-D84B-03E1-7744-09B0BC9D03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27DFF3-CAF5-1999-747E-E6AE7AE5AC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A2AF2-A476-050C-2E7E-16E75A1AA9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52FC86-A7A4-42D6-AFEE-4701FA0A7308}" type="datetimeFigureOut">
              <a:rPr lang="en-US" smtClean="0"/>
              <a:t>6/4/2024</a:t>
            </a:fld>
            <a:endParaRPr lang="en-US"/>
          </a:p>
        </p:txBody>
      </p:sp>
      <p:sp>
        <p:nvSpPr>
          <p:cNvPr id="5" name="Footer Placeholder 4">
            <a:extLst>
              <a:ext uri="{FF2B5EF4-FFF2-40B4-BE49-F238E27FC236}">
                <a16:creationId xmlns:a16="http://schemas.microsoft.com/office/drawing/2014/main" id="{19C9B60B-8AAA-34E1-FD15-EB9B8F683C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68BD30-181E-EE94-8381-B8DB5AADEC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56FF78-02F1-4546-BF09-0EF20FD8E978}" type="slidenum">
              <a:rPr lang="en-US" smtClean="0"/>
              <a:t>‹#›</a:t>
            </a:fld>
            <a:endParaRPr lang="en-US"/>
          </a:p>
        </p:txBody>
      </p:sp>
    </p:spTree>
    <p:extLst>
      <p:ext uri="{BB962C8B-B14F-4D97-AF65-F5344CB8AC3E}">
        <p14:creationId xmlns:p14="http://schemas.microsoft.com/office/powerpoint/2010/main" val="1124271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DAC93E-472D-4778-8425-980F742F34D1}"/>
              </a:ext>
            </a:extLst>
          </p:cNvPr>
          <p:cNvPicPr>
            <a:picLocks noChangeAspect="1"/>
          </p:cNvPicPr>
          <p:nvPr/>
        </p:nvPicPr>
        <p:blipFill>
          <a:blip r:embed="rId2"/>
          <a:stretch>
            <a:fillRect/>
          </a:stretch>
        </p:blipFill>
        <p:spPr>
          <a:xfrm>
            <a:off x="5434584" y="0"/>
            <a:ext cx="6858000" cy="6858000"/>
          </a:xfrm>
          <a:prstGeom prst="rect">
            <a:avLst/>
          </a:prstGeom>
        </p:spPr>
      </p:pic>
      <p:sp>
        <p:nvSpPr>
          <p:cNvPr id="6" name="TextBox 5">
            <a:extLst>
              <a:ext uri="{FF2B5EF4-FFF2-40B4-BE49-F238E27FC236}">
                <a16:creationId xmlns:a16="http://schemas.microsoft.com/office/drawing/2014/main" id="{0996135C-9A77-A9CD-35E9-627EC0885820}"/>
              </a:ext>
            </a:extLst>
          </p:cNvPr>
          <p:cNvSpPr txBox="1"/>
          <p:nvPr/>
        </p:nvSpPr>
        <p:spPr>
          <a:xfrm>
            <a:off x="210312" y="230833"/>
            <a:ext cx="5079492" cy="2308324"/>
          </a:xfrm>
          <a:prstGeom prst="rect">
            <a:avLst/>
          </a:prstGeom>
          <a:noFill/>
        </p:spPr>
        <p:txBody>
          <a:bodyPr wrap="square">
            <a:spAutoFit/>
          </a:bodyPr>
          <a:lstStyle/>
          <a:p>
            <a:pPr algn="r" rtl="1"/>
            <a:r>
              <a:rPr lang="fa-IR" sz="4800" b="1" dirty="0">
                <a:cs typeface="B Nazanin" panose="00000400000000000000" pitchFamily="2" charset="-78"/>
              </a:rPr>
              <a:t>کاربرد </a:t>
            </a:r>
            <a:r>
              <a:rPr lang="en-US" sz="4800" b="1" dirty="0" err="1">
                <a:cs typeface="B Nazanin" panose="00000400000000000000" pitchFamily="2" charset="-78"/>
              </a:rPr>
              <a:t>Xarray</a:t>
            </a:r>
            <a:r>
              <a:rPr lang="fa-IR" sz="4800" b="1" dirty="0">
                <a:cs typeface="B Nazanin" panose="00000400000000000000" pitchFamily="2" charset="-78"/>
              </a:rPr>
              <a:t> در تحلیل کلان‌ داده‌های زیست‌محیطی</a:t>
            </a:r>
            <a:endParaRPr lang="en-US" sz="4800" b="1" dirty="0">
              <a:cs typeface="B Nazanin" panose="00000400000000000000" pitchFamily="2" charset="-78"/>
            </a:endParaRPr>
          </a:p>
        </p:txBody>
      </p:sp>
      <p:sp>
        <p:nvSpPr>
          <p:cNvPr id="9" name="TextBox 8">
            <a:extLst>
              <a:ext uri="{FF2B5EF4-FFF2-40B4-BE49-F238E27FC236}">
                <a16:creationId xmlns:a16="http://schemas.microsoft.com/office/drawing/2014/main" id="{3ABB3523-B873-25EB-78F6-F8B3F3919AA6}"/>
              </a:ext>
            </a:extLst>
          </p:cNvPr>
          <p:cNvSpPr txBox="1"/>
          <p:nvPr/>
        </p:nvSpPr>
        <p:spPr>
          <a:xfrm>
            <a:off x="2926080" y="3252216"/>
            <a:ext cx="2363724" cy="461665"/>
          </a:xfrm>
          <a:prstGeom prst="rect">
            <a:avLst/>
          </a:prstGeom>
          <a:noFill/>
        </p:spPr>
        <p:txBody>
          <a:bodyPr wrap="square">
            <a:spAutoFit/>
          </a:bodyPr>
          <a:lstStyle/>
          <a:p>
            <a:pPr algn="r" rtl="1"/>
            <a:r>
              <a:rPr lang="fa-IR" sz="2400" b="1" dirty="0">
                <a:cs typeface="B Nazanin" panose="00000400000000000000" pitchFamily="2" charset="-78"/>
              </a:rPr>
              <a:t>مهدی فرمهینی فراهانی</a:t>
            </a:r>
            <a:endParaRPr lang="en-US" sz="2400" b="1" dirty="0">
              <a:cs typeface="B Nazanin" panose="00000400000000000000" pitchFamily="2" charset="-78"/>
            </a:endParaRPr>
          </a:p>
        </p:txBody>
      </p:sp>
      <p:sp>
        <p:nvSpPr>
          <p:cNvPr id="11" name="TextBox 10">
            <a:extLst>
              <a:ext uri="{FF2B5EF4-FFF2-40B4-BE49-F238E27FC236}">
                <a16:creationId xmlns:a16="http://schemas.microsoft.com/office/drawing/2014/main" id="{A94ACC84-0DA9-496C-2700-0579381E1D35}"/>
              </a:ext>
            </a:extLst>
          </p:cNvPr>
          <p:cNvSpPr txBox="1"/>
          <p:nvPr/>
        </p:nvSpPr>
        <p:spPr>
          <a:xfrm>
            <a:off x="2926080" y="3896588"/>
            <a:ext cx="2363724" cy="461665"/>
          </a:xfrm>
          <a:prstGeom prst="rect">
            <a:avLst/>
          </a:prstGeom>
          <a:noFill/>
        </p:spPr>
        <p:txBody>
          <a:bodyPr wrap="square">
            <a:spAutoFit/>
          </a:bodyPr>
          <a:lstStyle/>
          <a:p>
            <a:pPr algn="r" rtl="1"/>
            <a:r>
              <a:rPr lang="fa-IR" sz="2400" b="1" dirty="0">
                <a:cs typeface="B Nazanin" panose="00000400000000000000" pitchFamily="2" charset="-78"/>
              </a:rPr>
              <a:t>بهار 1403</a:t>
            </a:r>
            <a:endParaRPr lang="en-US" sz="2400" b="1" dirty="0">
              <a:cs typeface="B Nazanin" panose="00000400000000000000" pitchFamily="2" charset="-78"/>
            </a:endParaRPr>
          </a:p>
        </p:txBody>
      </p:sp>
      <p:sp>
        <p:nvSpPr>
          <p:cNvPr id="13" name="TextBox 12">
            <a:extLst>
              <a:ext uri="{FF2B5EF4-FFF2-40B4-BE49-F238E27FC236}">
                <a16:creationId xmlns:a16="http://schemas.microsoft.com/office/drawing/2014/main" id="{B8D15717-DBF9-2400-395B-4941C36D5D1D}"/>
              </a:ext>
            </a:extLst>
          </p:cNvPr>
          <p:cNvSpPr txBox="1"/>
          <p:nvPr/>
        </p:nvSpPr>
        <p:spPr>
          <a:xfrm>
            <a:off x="2926080" y="4537352"/>
            <a:ext cx="2363724" cy="461665"/>
          </a:xfrm>
          <a:prstGeom prst="rect">
            <a:avLst/>
          </a:prstGeom>
          <a:noFill/>
        </p:spPr>
        <p:txBody>
          <a:bodyPr wrap="square">
            <a:spAutoFit/>
          </a:bodyPr>
          <a:lstStyle/>
          <a:p>
            <a:pPr algn="r" rtl="1"/>
            <a:r>
              <a:rPr lang="fa-IR" sz="2400" b="1" dirty="0">
                <a:cs typeface="B Nazanin" panose="00000400000000000000" pitchFamily="2" charset="-78"/>
              </a:rPr>
              <a:t>دانشگاه خوارزمی</a:t>
            </a:r>
            <a:endParaRPr lang="en-US" sz="2400" b="1" dirty="0">
              <a:cs typeface="B Nazanin" panose="00000400000000000000" pitchFamily="2" charset="-78"/>
            </a:endParaRPr>
          </a:p>
        </p:txBody>
      </p:sp>
      <p:pic>
        <p:nvPicPr>
          <p:cNvPr id="14" name="Picture 13">
            <a:extLst>
              <a:ext uri="{FF2B5EF4-FFF2-40B4-BE49-F238E27FC236}">
                <a16:creationId xmlns:a16="http://schemas.microsoft.com/office/drawing/2014/main" id="{4A772B97-4DDC-7B0A-3808-18479B68DEFC}"/>
              </a:ext>
            </a:extLst>
          </p:cNvPr>
          <p:cNvPicPr>
            <a:picLocks noChangeAspect="1"/>
          </p:cNvPicPr>
          <p:nvPr/>
        </p:nvPicPr>
        <p:blipFill>
          <a:blip r:embed="rId3"/>
          <a:stretch>
            <a:fillRect/>
          </a:stretch>
        </p:blipFill>
        <p:spPr>
          <a:xfrm>
            <a:off x="-90452" y="3429000"/>
            <a:ext cx="3746477" cy="3746477"/>
          </a:xfrm>
          <a:prstGeom prst="rect">
            <a:avLst/>
          </a:prstGeom>
        </p:spPr>
      </p:pic>
      <p:pic>
        <p:nvPicPr>
          <p:cNvPr id="16" name="Picture 15" descr="A blue and yellow snake logo&#10;&#10;Description automatically generated">
            <a:extLst>
              <a:ext uri="{FF2B5EF4-FFF2-40B4-BE49-F238E27FC236}">
                <a16:creationId xmlns:a16="http://schemas.microsoft.com/office/drawing/2014/main" id="{A2545C75-206D-26F8-BE99-94703C1B7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412" y="2189947"/>
            <a:ext cx="1450055" cy="1588263"/>
          </a:xfrm>
          <a:prstGeom prst="rect">
            <a:avLst/>
          </a:prstGeom>
        </p:spPr>
      </p:pic>
      <p:sp>
        <p:nvSpPr>
          <p:cNvPr id="17" name="TextBox 16">
            <a:extLst>
              <a:ext uri="{FF2B5EF4-FFF2-40B4-BE49-F238E27FC236}">
                <a16:creationId xmlns:a16="http://schemas.microsoft.com/office/drawing/2014/main" id="{944CAA52-5B14-ECE2-34C7-726B23CCBBA2}"/>
              </a:ext>
            </a:extLst>
          </p:cNvPr>
          <p:cNvSpPr txBox="1"/>
          <p:nvPr/>
        </p:nvSpPr>
        <p:spPr>
          <a:xfrm>
            <a:off x="2926080" y="2715941"/>
            <a:ext cx="2363724" cy="461665"/>
          </a:xfrm>
          <a:prstGeom prst="rect">
            <a:avLst/>
          </a:prstGeom>
          <a:noFill/>
        </p:spPr>
        <p:txBody>
          <a:bodyPr wrap="square">
            <a:spAutoFit/>
          </a:bodyPr>
          <a:lstStyle/>
          <a:p>
            <a:pPr algn="r" rtl="1"/>
            <a:r>
              <a:rPr lang="fa-IR" sz="2400" b="1" dirty="0">
                <a:cs typeface="B Nazanin" panose="00000400000000000000" pitchFamily="2" charset="-78"/>
              </a:rPr>
              <a:t>نیما رئیسی</a:t>
            </a:r>
            <a:endParaRPr lang="en-US" sz="2400" b="1" dirty="0">
              <a:cs typeface="B Nazanin" panose="00000400000000000000" pitchFamily="2" charset="-78"/>
            </a:endParaRPr>
          </a:p>
        </p:txBody>
      </p:sp>
    </p:spTree>
    <p:extLst>
      <p:ext uri="{BB962C8B-B14F-4D97-AF65-F5344CB8AC3E}">
        <p14:creationId xmlns:p14="http://schemas.microsoft.com/office/powerpoint/2010/main" val="105071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4" name="Picture 3" descr="A group of blue cubes&#10;&#10;Description automatically generated">
            <a:extLst>
              <a:ext uri="{FF2B5EF4-FFF2-40B4-BE49-F238E27FC236}">
                <a16:creationId xmlns:a16="http://schemas.microsoft.com/office/drawing/2014/main" id="{51AB2870-4789-17B2-3C46-CE67A82ABF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700" y="911977"/>
            <a:ext cx="11380600" cy="5034046"/>
          </a:xfrm>
          <a:prstGeom prst="rect">
            <a:avLst/>
          </a:prstGeom>
        </p:spPr>
      </p:pic>
    </p:spTree>
    <p:extLst>
      <p:ext uri="{BB962C8B-B14F-4D97-AF65-F5344CB8AC3E}">
        <p14:creationId xmlns:p14="http://schemas.microsoft.com/office/powerpoint/2010/main" val="3764490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3" name="Picture 2" descr="A group of squares with numbers&#10;&#10;Description automatically generated">
            <a:extLst>
              <a:ext uri="{FF2B5EF4-FFF2-40B4-BE49-F238E27FC236}">
                <a16:creationId xmlns:a16="http://schemas.microsoft.com/office/drawing/2014/main" id="{E1F612D2-EED3-9803-EB5F-31A70B312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908" y="1066512"/>
            <a:ext cx="9224183" cy="4724975"/>
          </a:xfrm>
          <a:prstGeom prst="rect">
            <a:avLst/>
          </a:prstGeom>
        </p:spPr>
      </p:pic>
    </p:spTree>
    <p:extLst>
      <p:ext uri="{BB962C8B-B14F-4D97-AF65-F5344CB8AC3E}">
        <p14:creationId xmlns:p14="http://schemas.microsoft.com/office/powerpoint/2010/main" val="452646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CE5B76-D140-60E2-98F0-A7AB27B6C6CD}"/>
              </a:ext>
            </a:extLst>
          </p:cNvPr>
          <p:cNvSpPr txBox="1"/>
          <p:nvPr/>
        </p:nvSpPr>
        <p:spPr>
          <a:xfrm>
            <a:off x="0" y="2875002"/>
            <a:ext cx="12192000" cy="1107996"/>
          </a:xfrm>
          <a:prstGeom prst="rect">
            <a:avLst/>
          </a:prstGeom>
          <a:noFill/>
        </p:spPr>
        <p:txBody>
          <a:bodyPr wrap="square">
            <a:spAutoFit/>
          </a:bodyPr>
          <a:lstStyle/>
          <a:p>
            <a:pPr algn="ctr"/>
            <a:r>
              <a:rPr lang="en-US" sz="6600" b="1" dirty="0"/>
              <a:t>N-dimensional data</a:t>
            </a:r>
            <a:endParaRPr lang="en-US" sz="6000" b="1" dirty="0"/>
          </a:p>
        </p:txBody>
      </p:sp>
    </p:spTree>
    <p:extLst>
      <p:ext uri="{BB962C8B-B14F-4D97-AF65-F5344CB8AC3E}">
        <p14:creationId xmlns:p14="http://schemas.microsoft.com/office/powerpoint/2010/main" val="643239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6" name="Picture 5" descr="A group of blue cubes&#10;&#10;Description automatically generated">
            <a:extLst>
              <a:ext uri="{FF2B5EF4-FFF2-40B4-BE49-F238E27FC236}">
                <a16:creationId xmlns:a16="http://schemas.microsoft.com/office/drawing/2014/main" id="{C2536E23-8F60-858A-5456-A9C62611F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709" y="1252728"/>
            <a:ext cx="4352544" cy="4352544"/>
          </a:xfrm>
          <a:prstGeom prst="rect">
            <a:avLst/>
          </a:prstGeom>
        </p:spPr>
      </p:pic>
      <p:sp>
        <p:nvSpPr>
          <p:cNvPr id="8" name="TextBox 7">
            <a:extLst>
              <a:ext uri="{FF2B5EF4-FFF2-40B4-BE49-F238E27FC236}">
                <a16:creationId xmlns:a16="http://schemas.microsoft.com/office/drawing/2014/main" id="{5C426027-A048-A43C-350A-8AF56CB22575}"/>
              </a:ext>
            </a:extLst>
          </p:cNvPr>
          <p:cNvSpPr txBox="1"/>
          <p:nvPr/>
        </p:nvSpPr>
        <p:spPr>
          <a:xfrm>
            <a:off x="8525253" y="2644170"/>
            <a:ext cx="4069080" cy="1569660"/>
          </a:xfrm>
          <a:prstGeom prst="rect">
            <a:avLst/>
          </a:prstGeom>
          <a:noFill/>
        </p:spPr>
        <p:txBody>
          <a:bodyPr wrap="square" rtlCol="0">
            <a:spAutoFit/>
          </a:bodyPr>
          <a:lstStyle/>
          <a:p>
            <a:r>
              <a:rPr lang="en-US" sz="9600" b="1" dirty="0" err="1"/>
              <a:t>xarray</a:t>
            </a:r>
            <a:endParaRPr lang="en-US" b="1" dirty="0"/>
          </a:p>
        </p:txBody>
      </p:sp>
      <p:pic>
        <p:nvPicPr>
          <p:cNvPr id="12" name="Picture 11" descr="A blue and black logo&#10;&#10;Description automatically generated">
            <a:extLst>
              <a:ext uri="{FF2B5EF4-FFF2-40B4-BE49-F238E27FC236}">
                <a16:creationId xmlns:a16="http://schemas.microsoft.com/office/drawing/2014/main" id="{FD6D315D-7601-0957-094A-F5EE003D3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037262" cy="1816768"/>
          </a:xfrm>
          <a:prstGeom prst="rect">
            <a:avLst/>
          </a:prstGeom>
        </p:spPr>
      </p:pic>
      <p:pic>
        <p:nvPicPr>
          <p:cNvPr id="14" name="Picture 13" descr="A blue and black logo&#10;&#10;Description automatically generated">
            <a:extLst>
              <a:ext uri="{FF2B5EF4-FFF2-40B4-BE49-F238E27FC236}">
                <a16:creationId xmlns:a16="http://schemas.microsoft.com/office/drawing/2014/main" id="{9490AC3D-19D5-092B-06D3-B5450D08B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16768"/>
            <a:ext cx="4037262" cy="1604090"/>
          </a:xfrm>
          <a:prstGeom prst="rect">
            <a:avLst/>
          </a:prstGeom>
        </p:spPr>
      </p:pic>
      <p:pic>
        <p:nvPicPr>
          <p:cNvPr id="16" name="Picture 15" descr="A blue and orange logo&#10;&#10;Description automatically generated">
            <a:extLst>
              <a:ext uri="{FF2B5EF4-FFF2-40B4-BE49-F238E27FC236}">
                <a16:creationId xmlns:a16="http://schemas.microsoft.com/office/drawing/2014/main" id="{9356FDCB-1690-067A-18F1-FF9581E513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33536"/>
            <a:ext cx="3877826" cy="775565"/>
          </a:xfrm>
          <a:prstGeom prst="rect">
            <a:avLst/>
          </a:prstGeom>
        </p:spPr>
      </p:pic>
      <p:pic>
        <p:nvPicPr>
          <p:cNvPr id="18" name="Picture 17" descr="A blue and orange circle with black text&#10;&#10;Description automatically generated">
            <a:extLst>
              <a:ext uri="{FF2B5EF4-FFF2-40B4-BE49-F238E27FC236}">
                <a16:creationId xmlns:a16="http://schemas.microsoft.com/office/drawing/2014/main" id="{4E1295F7-3C2A-6A06-7E1B-710F0C73F9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671" y="5322699"/>
            <a:ext cx="2597417" cy="1398141"/>
          </a:xfrm>
          <a:prstGeom prst="rect">
            <a:avLst/>
          </a:prstGeom>
        </p:spPr>
      </p:pic>
      <p:pic>
        <p:nvPicPr>
          <p:cNvPr id="20" name="Picture 19" descr="A blue and black text&#10;&#10;Description automatically generated">
            <a:extLst>
              <a:ext uri="{FF2B5EF4-FFF2-40B4-BE49-F238E27FC236}">
                <a16:creationId xmlns:a16="http://schemas.microsoft.com/office/drawing/2014/main" id="{28C0F7E6-42A6-9307-CD87-1D7492E6FA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220621"/>
            <a:ext cx="3968883" cy="1604090"/>
          </a:xfrm>
          <a:prstGeom prst="rect">
            <a:avLst/>
          </a:prstGeom>
        </p:spPr>
      </p:pic>
    </p:spTree>
    <p:extLst>
      <p:ext uri="{BB962C8B-B14F-4D97-AF65-F5344CB8AC3E}">
        <p14:creationId xmlns:p14="http://schemas.microsoft.com/office/powerpoint/2010/main" val="403802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4" name="Picture 3" descr="A close-up of a cube&#10;&#10;Description automatically generated">
            <a:extLst>
              <a:ext uri="{FF2B5EF4-FFF2-40B4-BE49-F238E27FC236}">
                <a16:creationId xmlns:a16="http://schemas.microsoft.com/office/drawing/2014/main" id="{C7533817-5497-DDDB-4352-0A8B40E82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68" y="1717733"/>
            <a:ext cx="11484864" cy="3422533"/>
          </a:xfrm>
          <a:prstGeom prst="rect">
            <a:avLst/>
          </a:prstGeom>
        </p:spPr>
      </p:pic>
    </p:spTree>
    <p:extLst>
      <p:ext uri="{BB962C8B-B14F-4D97-AF65-F5344CB8AC3E}">
        <p14:creationId xmlns:p14="http://schemas.microsoft.com/office/powerpoint/2010/main" val="254395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87AE24B-6363-3ECF-67DF-BF30D67B9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1502997"/>
            <a:ext cx="5061873" cy="38520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02D871-7716-9FC9-DF5C-90744484953B}"/>
              </a:ext>
            </a:extLst>
          </p:cNvPr>
          <p:cNvSpPr txBox="1"/>
          <p:nvPr/>
        </p:nvSpPr>
        <p:spPr>
          <a:xfrm>
            <a:off x="0" y="729734"/>
            <a:ext cx="5061872" cy="523220"/>
          </a:xfrm>
          <a:prstGeom prst="rect">
            <a:avLst/>
          </a:prstGeom>
          <a:noFill/>
        </p:spPr>
        <p:txBody>
          <a:bodyPr wrap="square">
            <a:spAutoFit/>
          </a:bodyPr>
          <a:lstStyle/>
          <a:p>
            <a:pPr algn="ctr"/>
            <a:r>
              <a:rPr lang="en-US" sz="2800" dirty="0"/>
              <a:t>Temperature Change</a:t>
            </a:r>
          </a:p>
        </p:txBody>
      </p:sp>
      <p:sp>
        <p:nvSpPr>
          <p:cNvPr id="7" name="TextBox 6">
            <a:extLst>
              <a:ext uri="{FF2B5EF4-FFF2-40B4-BE49-F238E27FC236}">
                <a16:creationId xmlns:a16="http://schemas.microsoft.com/office/drawing/2014/main" id="{BC990036-D59B-DECD-A746-E4BC685EFE44}"/>
              </a:ext>
            </a:extLst>
          </p:cNvPr>
          <p:cNvSpPr txBox="1"/>
          <p:nvPr/>
        </p:nvSpPr>
        <p:spPr>
          <a:xfrm>
            <a:off x="1722834" y="1133665"/>
            <a:ext cx="1616202" cy="369332"/>
          </a:xfrm>
          <a:prstGeom prst="rect">
            <a:avLst/>
          </a:prstGeom>
          <a:noFill/>
        </p:spPr>
        <p:txBody>
          <a:bodyPr wrap="square">
            <a:spAutoFit/>
          </a:bodyPr>
          <a:lstStyle/>
          <a:p>
            <a:pPr algn="ctr"/>
            <a:r>
              <a:rPr lang="en-US" dirty="0"/>
              <a:t>2000-2020</a:t>
            </a:r>
          </a:p>
        </p:txBody>
      </p:sp>
      <p:pic>
        <p:nvPicPr>
          <p:cNvPr id="10" name="Picture 9" descr="A map of a sea surface&#10;&#10;Description automatically generated with medium confidence">
            <a:extLst>
              <a:ext uri="{FF2B5EF4-FFF2-40B4-BE49-F238E27FC236}">
                <a16:creationId xmlns:a16="http://schemas.microsoft.com/office/drawing/2014/main" id="{F742D93C-E615-889F-01C6-91F191EF7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978" y="1502997"/>
            <a:ext cx="5215022" cy="3852005"/>
          </a:xfrm>
          <a:prstGeom prst="rect">
            <a:avLst/>
          </a:prstGeom>
        </p:spPr>
      </p:pic>
      <p:sp>
        <p:nvSpPr>
          <p:cNvPr id="12" name="TextBox 11">
            <a:extLst>
              <a:ext uri="{FF2B5EF4-FFF2-40B4-BE49-F238E27FC236}">
                <a16:creationId xmlns:a16="http://schemas.microsoft.com/office/drawing/2014/main" id="{4D910518-8BE3-3DF1-5A16-AD76567AAE03}"/>
              </a:ext>
            </a:extLst>
          </p:cNvPr>
          <p:cNvSpPr txBox="1"/>
          <p:nvPr/>
        </p:nvSpPr>
        <p:spPr>
          <a:xfrm>
            <a:off x="6976978" y="806678"/>
            <a:ext cx="5215022" cy="461665"/>
          </a:xfrm>
          <a:prstGeom prst="rect">
            <a:avLst/>
          </a:prstGeom>
          <a:noFill/>
        </p:spPr>
        <p:txBody>
          <a:bodyPr wrap="square">
            <a:spAutoFit/>
          </a:bodyPr>
          <a:lstStyle/>
          <a:p>
            <a:pPr algn="ctr"/>
            <a:r>
              <a:rPr lang="en-US" sz="2400" dirty="0"/>
              <a:t>Total Evaporation on 2021-04-01</a:t>
            </a:r>
          </a:p>
        </p:txBody>
      </p:sp>
    </p:spTree>
    <p:extLst>
      <p:ext uri="{BB962C8B-B14F-4D97-AF65-F5344CB8AC3E}">
        <p14:creationId xmlns:p14="http://schemas.microsoft.com/office/powerpoint/2010/main" val="127049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C7040087-E67F-A347-B602-0DA6DD95C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6837"/>
            <a:ext cx="5772150" cy="41243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603CFE-90CF-5DC6-5F8A-4DBE9BEBC551}"/>
              </a:ext>
            </a:extLst>
          </p:cNvPr>
          <p:cNvSpPr txBox="1"/>
          <p:nvPr/>
        </p:nvSpPr>
        <p:spPr>
          <a:xfrm>
            <a:off x="0" y="866894"/>
            <a:ext cx="5772150" cy="523220"/>
          </a:xfrm>
          <a:prstGeom prst="rect">
            <a:avLst/>
          </a:prstGeom>
          <a:noFill/>
        </p:spPr>
        <p:txBody>
          <a:bodyPr wrap="square">
            <a:spAutoFit/>
          </a:bodyPr>
          <a:lstStyle/>
          <a:p>
            <a:pPr algn="ctr"/>
            <a:r>
              <a:rPr lang="en-US" sz="2800" dirty="0"/>
              <a:t>Mean Snowmelt</a:t>
            </a:r>
          </a:p>
        </p:txBody>
      </p:sp>
      <p:pic>
        <p:nvPicPr>
          <p:cNvPr id="11" name="Picture 10">
            <a:extLst>
              <a:ext uri="{FF2B5EF4-FFF2-40B4-BE49-F238E27FC236}">
                <a16:creationId xmlns:a16="http://schemas.microsoft.com/office/drawing/2014/main" id="{34479F79-FBE6-3590-98FE-879305E2B10C}"/>
              </a:ext>
            </a:extLst>
          </p:cNvPr>
          <p:cNvPicPr>
            <a:picLocks noChangeAspect="1"/>
          </p:cNvPicPr>
          <p:nvPr/>
        </p:nvPicPr>
        <p:blipFill>
          <a:blip r:embed="rId3"/>
          <a:stretch>
            <a:fillRect/>
          </a:stretch>
        </p:blipFill>
        <p:spPr>
          <a:xfrm>
            <a:off x="7046214" y="1365262"/>
            <a:ext cx="5145786" cy="4125900"/>
          </a:xfrm>
          <a:prstGeom prst="rect">
            <a:avLst/>
          </a:prstGeom>
        </p:spPr>
      </p:pic>
      <p:sp>
        <p:nvSpPr>
          <p:cNvPr id="14" name="TextBox 13">
            <a:extLst>
              <a:ext uri="{FF2B5EF4-FFF2-40B4-BE49-F238E27FC236}">
                <a16:creationId xmlns:a16="http://schemas.microsoft.com/office/drawing/2014/main" id="{7D76542B-C2A7-0CBD-F14B-401319E332DA}"/>
              </a:ext>
            </a:extLst>
          </p:cNvPr>
          <p:cNvSpPr txBox="1"/>
          <p:nvPr/>
        </p:nvSpPr>
        <p:spPr>
          <a:xfrm>
            <a:off x="8169900" y="559117"/>
            <a:ext cx="2898414" cy="830997"/>
          </a:xfrm>
          <a:prstGeom prst="rect">
            <a:avLst/>
          </a:prstGeom>
          <a:noFill/>
        </p:spPr>
        <p:txBody>
          <a:bodyPr wrap="square">
            <a:spAutoFit/>
          </a:bodyPr>
          <a:lstStyle/>
          <a:p>
            <a:pPr algn="ctr" rtl="1"/>
            <a:r>
              <a:rPr lang="en-US" sz="2400" dirty="0">
                <a:cs typeface="B Nazanin" panose="00000400000000000000" pitchFamily="2" charset="-78"/>
              </a:rPr>
              <a:t>k-Nearest Neighbor</a:t>
            </a:r>
          </a:p>
          <a:p>
            <a:pPr algn="ctr" rtl="1"/>
            <a:r>
              <a:rPr lang="en-US" sz="2400" dirty="0">
                <a:cs typeface="B Nazanin" panose="00000400000000000000" pitchFamily="2" charset="-78"/>
              </a:rPr>
              <a:t>(</a:t>
            </a:r>
            <a:r>
              <a:rPr lang="en-US" sz="2400" dirty="0" err="1">
                <a:cs typeface="B Nazanin" panose="00000400000000000000" pitchFamily="2" charset="-78"/>
              </a:rPr>
              <a:t>kNN</a:t>
            </a:r>
            <a:r>
              <a:rPr lang="en-US" sz="2400" dirty="0">
                <a:cs typeface="B Nazanin" panose="00000400000000000000" pitchFamily="2" charset="-78"/>
              </a:rPr>
              <a:t>)</a:t>
            </a:r>
          </a:p>
        </p:txBody>
      </p:sp>
    </p:spTree>
    <p:extLst>
      <p:ext uri="{BB962C8B-B14F-4D97-AF65-F5344CB8AC3E}">
        <p14:creationId xmlns:p14="http://schemas.microsoft.com/office/powerpoint/2010/main" val="36010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1026" name="Picture 2" descr="No alt text provided for this image">
            <a:extLst>
              <a:ext uri="{FF2B5EF4-FFF2-40B4-BE49-F238E27FC236}">
                <a16:creationId xmlns:a16="http://schemas.microsoft.com/office/drawing/2014/main" id="{B90CA15E-1516-554D-0B63-EBE3DA244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2" y="1100137"/>
            <a:ext cx="9744075"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613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5B0B64-120F-5403-9A00-4B90D1E33241}"/>
              </a:ext>
            </a:extLst>
          </p:cNvPr>
          <p:cNvSpPr txBox="1"/>
          <p:nvPr/>
        </p:nvSpPr>
        <p:spPr>
          <a:xfrm>
            <a:off x="9532356" y="394525"/>
            <a:ext cx="2898414" cy="707886"/>
          </a:xfrm>
          <a:prstGeom prst="rect">
            <a:avLst/>
          </a:prstGeom>
          <a:noFill/>
        </p:spPr>
        <p:txBody>
          <a:bodyPr wrap="square">
            <a:spAutoFit/>
          </a:bodyPr>
          <a:lstStyle/>
          <a:p>
            <a:pPr algn="ctr" rtl="1"/>
            <a:r>
              <a:rPr lang="fa-IR" sz="4000" dirty="0">
                <a:cs typeface="B Nazanin" panose="00000400000000000000" pitchFamily="2" charset="-78"/>
              </a:rPr>
              <a:t>منابع</a:t>
            </a:r>
            <a:endParaRPr lang="en-US" sz="4000" dirty="0">
              <a:cs typeface="B Nazanin" panose="00000400000000000000" pitchFamily="2" charset="-78"/>
            </a:endParaRPr>
          </a:p>
        </p:txBody>
      </p:sp>
      <p:sp>
        <p:nvSpPr>
          <p:cNvPr id="5" name="TextBox 4">
            <a:extLst>
              <a:ext uri="{FF2B5EF4-FFF2-40B4-BE49-F238E27FC236}">
                <a16:creationId xmlns:a16="http://schemas.microsoft.com/office/drawing/2014/main" id="{CB2BB3B5-0462-015E-503C-669F6A9F1292}"/>
              </a:ext>
            </a:extLst>
          </p:cNvPr>
          <p:cNvSpPr txBox="1"/>
          <p:nvPr/>
        </p:nvSpPr>
        <p:spPr>
          <a:xfrm>
            <a:off x="0" y="2413337"/>
            <a:ext cx="7744968" cy="2031325"/>
          </a:xfrm>
          <a:prstGeom prst="rect">
            <a:avLst/>
          </a:prstGeom>
          <a:noFill/>
        </p:spPr>
        <p:txBody>
          <a:bodyPr wrap="square">
            <a:spAutoFit/>
          </a:bodyPr>
          <a:lstStyle/>
          <a:p>
            <a:pPr marL="342900" indent="-342900">
              <a:buFont typeface="+mj-lt"/>
              <a:buAutoNum type="arabicPeriod"/>
            </a:pPr>
            <a:r>
              <a:rPr lang="en-US" dirty="0"/>
              <a:t>Hoyer, S., &amp; Hamman, J. (2017). </a:t>
            </a:r>
            <a:r>
              <a:rPr lang="en-US" dirty="0" err="1"/>
              <a:t>xarray</a:t>
            </a:r>
            <a:r>
              <a:rPr lang="en-US" dirty="0"/>
              <a:t>: ND labeled arrays and datasets in Python. Journal of Open Research Software, 5(1), 10-10.</a:t>
            </a:r>
          </a:p>
          <a:p>
            <a:pPr marL="342900" indent="-342900">
              <a:buFont typeface="+mj-lt"/>
              <a:buAutoNum type="arabicPeriod"/>
            </a:pPr>
            <a:r>
              <a:rPr lang="en-US" dirty="0" err="1"/>
              <a:t>Bourgault</a:t>
            </a:r>
            <a:r>
              <a:rPr lang="en-US" dirty="0"/>
              <a:t>, P., Huard, D., Smith, T. J., Logan, T., Aoun, A., Lavoie, J., ... &amp; Whelan, C. (2023). </a:t>
            </a:r>
            <a:r>
              <a:rPr lang="en-US" dirty="0" err="1"/>
              <a:t>xclim</a:t>
            </a:r>
            <a:r>
              <a:rPr lang="en-US" dirty="0"/>
              <a:t>: </a:t>
            </a:r>
            <a:r>
              <a:rPr lang="en-US" dirty="0" err="1"/>
              <a:t>xarray</a:t>
            </a:r>
            <a:r>
              <a:rPr lang="en-US" dirty="0"/>
              <a:t>-based climate data analytics. Journal of Open Source Software, 8(85), 5415.</a:t>
            </a:r>
          </a:p>
          <a:p>
            <a:pPr marL="342900" indent="-342900">
              <a:buFont typeface="+mj-lt"/>
              <a:buAutoNum type="arabicPeriod"/>
            </a:pPr>
            <a:r>
              <a:rPr lang="en-US" dirty="0"/>
              <a:t>Post, F. H., Nielson, G., &amp; Bonneau, G. P. (Eds.). (2002). Data visualization: The state of the art.</a:t>
            </a:r>
          </a:p>
        </p:txBody>
      </p:sp>
    </p:spTree>
    <p:extLst>
      <p:ext uri="{BB962C8B-B14F-4D97-AF65-F5344CB8AC3E}">
        <p14:creationId xmlns:p14="http://schemas.microsoft.com/office/powerpoint/2010/main" val="797519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7" name="Picture 6" descr="A cat wearing a tie&#10;&#10;Description automatically generated">
            <a:extLst>
              <a:ext uri="{FF2B5EF4-FFF2-40B4-BE49-F238E27FC236}">
                <a16:creationId xmlns:a16="http://schemas.microsoft.com/office/drawing/2014/main" id="{CA29B20C-3767-E23D-2535-D49A7AEA0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0" y="889000"/>
            <a:ext cx="5080000" cy="5080000"/>
          </a:xfrm>
          <a:prstGeom prst="rect">
            <a:avLst/>
          </a:prstGeom>
        </p:spPr>
      </p:pic>
    </p:spTree>
    <p:extLst>
      <p:ext uri="{BB962C8B-B14F-4D97-AF65-F5344CB8AC3E}">
        <p14:creationId xmlns:p14="http://schemas.microsoft.com/office/powerpoint/2010/main" val="2506130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10" name="Picture 9" descr="A silhouette of a person working on a machine&#10;&#10;Description automatically generated">
            <a:extLst>
              <a:ext uri="{FF2B5EF4-FFF2-40B4-BE49-F238E27FC236}">
                <a16:creationId xmlns:a16="http://schemas.microsoft.com/office/drawing/2014/main" id="{7CBD0616-AD33-C7EE-C852-6B87E31BDEE1}"/>
              </a:ext>
            </a:extLst>
          </p:cNvPr>
          <p:cNvPicPr>
            <a:picLocks noGrp="1" noRot="1" noChangeAspect="1" noMove="1" noResize="1" noEditPoints="1" noAdjustHandles="1" noChangeArrowheads="1" noChangeShapeType="1" noCrop="1"/>
          </p:cNvPicPr>
          <p:nvPr/>
        </p:nvPicPr>
        <p:blipFill>
          <a:blip r:embed="rId2">
            <a:alphaModFix amt="20000"/>
            <a:extLst>
              <a:ext uri="{28A0092B-C50C-407E-A947-70E740481C1C}">
                <a14:useLocalDpi xmlns:a14="http://schemas.microsoft.com/office/drawing/2010/main" val="0"/>
              </a:ext>
            </a:extLst>
          </a:blip>
          <a:stretch>
            <a:fillRect/>
          </a:stretch>
        </p:blipFill>
        <p:spPr>
          <a:xfrm>
            <a:off x="0" y="783513"/>
            <a:ext cx="7614419" cy="6074488"/>
          </a:xfrm>
          <a:prstGeom prst="rect">
            <a:avLst/>
          </a:prstGeom>
        </p:spPr>
      </p:pic>
      <p:pic>
        <p:nvPicPr>
          <p:cNvPr id="7" name="Picture 6" descr="A close-up of a person smiling&#10;&#10;Description automatically generated">
            <a:extLst>
              <a:ext uri="{FF2B5EF4-FFF2-40B4-BE49-F238E27FC236}">
                <a16:creationId xmlns:a16="http://schemas.microsoft.com/office/drawing/2014/main" id="{3F9B2DEA-F98D-E908-FB3B-03F6F2EA5B4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7614419" y="0"/>
            <a:ext cx="4577581" cy="6858000"/>
          </a:xfrm>
          <a:prstGeom prst="rect">
            <a:avLst/>
          </a:prstGeom>
        </p:spPr>
      </p:pic>
      <p:sp>
        <p:nvSpPr>
          <p:cNvPr id="8" name="TextBox 7">
            <a:extLst>
              <a:ext uri="{FF2B5EF4-FFF2-40B4-BE49-F238E27FC236}">
                <a16:creationId xmlns:a16="http://schemas.microsoft.com/office/drawing/2014/main" id="{73F56110-9F99-1A74-4AFA-18029B395EF2}"/>
              </a:ext>
            </a:extLst>
          </p:cNvPr>
          <p:cNvSpPr txBox="1"/>
          <p:nvPr/>
        </p:nvSpPr>
        <p:spPr>
          <a:xfrm>
            <a:off x="1116584" y="1051213"/>
            <a:ext cx="4979416" cy="5401479"/>
          </a:xfrm>
          <a:prstGeom prst="rect">
            <a:avLst/>
          </a:prstGeom>
          <a:noFill/>
        </p:spPr>
        <p:txBody>
          <a:bodyPr wrap="square" rtlCol="0">
            <a:spAutoFit/>
          </a:bodyPr>
          <a:lstStyle/>
          <a:p>
            <a:pPr algn="just"/>
            <a:r>
              <a:rPr lang="en-US" sz="11500" b="1" dirty="0"/>
              <a:t>Data is the new oil</a:t>
            </a:r>
          </a:p>
        </p:txBody>
      </p:sp>
      <p:sp>
        <p:nvSpPr>
          <p:cNvPr id="11" name="TextBox 10">
            <a:extLst>
              <a:ext uri="{FF2B5EF4-FFF2-40B4-BE49-F238E27FC236}">
                <a16:creationId xmlns:a16="http://schemas.microsoft.com/office/drawing/2014/main" id="{2D50C253-5D2C-D978-8323-A50F2026DD62}"/>
              </a:ext>
            </a:extLst>
          </p:cNvPr>
          <p:cNvSpPr txBox="1"/>
          <p:nvPr/>
        </p:nvSpPr>
        <p:spPr>
          <a:xfrm>
            <a:off x="-169672" y="258974"/>
            <a:ext cx="3644392" cy="3154710"/>
          </a:xfrm>
          <a:prstGeom prst="rect">
            <a:avLst/>
          </a:prstGeom>
          <a:noFill/>
        </p:spPr>
        <p:txBody>
          <a:bodyPr wrap="square" rtlCol="0">
            <a:spAutoFit/>
          </a:bodyPr>
          <a:lstStyle/>
          <a:p>
            <a:pPr algn="just"/>
            <a:r>
              <a:rPr lang="en-US" sz="19900" b="1" dirty="0"/>
              <a:t>“</a:t>
            </a:r>
          </a:p>
        </p:txBody>
      </p:sp>
      <p:sp>
        <p:nvSpPr>
          <p:cNvPr id="13" name="TextBox 12">
            <a:extLst>
              <a:ext uri="{FF2B5EF4-FFF2-40B4-BE49-F238E27FC236}">
                <a16:creationId xmlns:a16="http://schemas.microsoft.com/office/drawing/2014/main" id="{35909EBA-76FF-CC5C-6516-2997FF59D62C}"/>
              </a:ext>
            </a:extLst>
          </p:cNvPr>
          <p:cNvSpPr txBox="1"/>
          <p:nvPr/>
        </p:nvSpPr>
        <p:spPr>
          <a:xfrm>
            <a:off x="1269499" y="6135553"/>
            <a:ext cx="2644133" cy="461665"/>
          </a:xfrm>
          <a:prstGeom prst="rect">
            <a:avLst/>
          </a:prstGeom>
          <a:noFill/>
        </p:spPr>
        <p:txBody>
          <a:bodyPr wrap="square">
            <a:spAutoFit/>
          </a:bodyPr>
          <a:lstStyle/>
          <a:p>
            <a:r>
              <a:rPr lang="en-US" sz="2400" b="0" i="0" dirty="0">
                <a:solidFill>
                  <a:srgbClr val="040C28"/>
                </a:solidFill>
                <a:effectLst/>
                <a:latin typeface="Google Sans"/>
              </a:rPr>
              <a:t>Clive Humby - 2006</a:t>
            </a:r>
            <a:endParaRPr lang="en-US" sz="2400" dirty="0"/>
          </a:p>
        </p:txBody>
      </p:sp>
    </p:spTree>
    <p:extLst>
      <p:ext uri="{BB962C8B-B14F-4D97-AF65-F5344CB8AC3E}">
        <p14:creationId xmlns:p14="http://schemas.microsoft.com/office/powerpoint/2010/main" val="2563710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5" name="Picture 4" descr="A world map with blue text&#10;&#10;Description automatically generated">
            <a:extLst>
              <a:ext uri="{FF2B5EF4-FFF2-40B4-BE49-F238E27FC236}">
                <a16:creationId xmlns:a16="http://schemas.microsoft.com/office/drawing/2014/main" id="{D1C6A936-151E-D4FA-B95F-FBCA8912F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Tree>
    <p:extLst>
      <p:ext uri="{BB962C8B-B14F-4D97-AF65-F5344CB8AC3E}">
        <p14:creationId xmlns:p14="http://schemas.microsoft.com/office/powerpoint/2010/main" val="3806023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C6F591-DD98-95A1-BDBE-CB0F0680111A}"/>
              </a:ext>
            </a:extLst>
          </p:cNvPr>
          <p:cNvSpPr txBox="1"/>
          <p:nvPr/>
        </p:nvSpPr>
        <p:spPr>
          <a:xfrm>
            <a:off x="4243549" y="2828835"/>
            <a:ext cx="3704901"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b="1" dirty="0">
                <a:solidFill>
                  <a:prstClr val="black"/>
                </a:solidFill>
                <a:latin typeface="Aptos" panose="02110004020202020204"/>
              </a:rPr>
              <a:t>CDS API</a:t>
            </a:r>
            <a:endParaRPr kumimoji="0" lang="en-US" sz="72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6569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3" name="Picture 2" descr="A diagram of information on a computer&#10;&#10;Description automatically generated">
            <a:extLst>
              <a:ext uri="{FF2B5EF4-FFF2-40B4-BE49-F238E27FC236}">
                <a16:creationId xmlns:a16="http://schemas.microsoft.com/office/drawing/2014/main" id="{0AA8712B-9AF8-12DA-023C-7BE0FDFB9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0492"/>
            <a:ext cx="12192000" cy="5762179"/>
          </a:xfrm>
          <a:prstGeom prst="rect">
            <a:avLst/>
          </a:prstGeom>
        </p:spPr>
      </p:pic>
      <p:sp>
        <p:nvSpPr>
          <p:cNvPr id="5" name="TextBox 4">
            <a:extLst>
              <a:ext uri="{FF2B5EF4-FFF2-40B4-BE49-F238E27FC236}">
                <a16:creationId xmlns:a16="http://schemas.microsoft.com/office/drawing/2014/main" id="{13BA98C5-F643-43AA-5366-7EEAF323CB6E}"/>
              </a:ext>
            </a:extLst>
          </p:cNvPr>
          <p:cNvSpPr txBox="1"/>
          <p:nvPr/>
        </p:nvSpPr>
        <p:spPr>
          <a:xfrm>
            <a:off x="0" y="0"/>
            <a:ext cx="5022274" cy="769441"/>
          </a:xfrm>
          <a:prstGeom prst="rect">
            <a:avLst/>
          </a:prstGeom>
          <a:noFill/>
        </p:spPr>
        <p:txBody>
          <a:bodyPr wrap="square">
            <a:spAutoFit/>
          </a:bodyPr>
          <a:lstStyle/>
          <a:p>
            <a:pPr algn="ctr"/>
            <a:r>
              <a:rPr lang="en-US" sz="4400" b="1" u="sng" dirty="0"/>
              <a:t>C</a:t>
            </a:r>
            <a:r>
              <a:rPr lang="en-US" sz="4400" b="1" dirty="0"/>
              <a:t>limate </a:t>
            </a:r>
            <a:r>
              <a:rPr lang="en-US" sz="4400" b="1" u="sng" dirty="0"/>
              <a:t>D</a:t>
            </a:r>
            <a:r>
              <a:rPr lang="en-US" sz="4400" b="1" dirty="0"/>
              <a:t>ata </a:t>
            </a:r>
            <a:r>
              <a:rPr lang="en-US" sz="4400" b="1" u="sng" dirty="0"/>
              <a:t>S</a:t>
            </a:r>
            <a:r>
              <a:rPr lang="en-US" sz="4400" b="1" dirty="0"/>
              <a:t>tore</a:t>
            </a:r>
          </a:p>
        </p:txBody>
      </p:sp>
    </p:spTree>
    <p:extLst>
      <p:ext uri="{BB962C8B-B14F-4D97-AF65-F5344CB8AC3E}">
        <p14:creationId xmlns:p14="http://schemas.microsoft.com/office/powerpoint/2010/main" val="387927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C6F591-DD98-95A1-BDBE-CB0F0680111A}"/>
              </a:ext>
            </a:extLst>
          </p:cNvPr>
          <p:cNvSpPr txBox="1"/>
          <p:nvPr/>
        </p:nvSpPr>
        <p:spPr>
          <a:xfrm>
            <a:off x="1316181" y="0"/>
            <a:ext cx="9559638"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i="0" u="sng" dirty="0">
                <a:solidFill>
                  <a:srgbClr val="040C28"/>
                </a:solidFill>
                <a:effectLst/>
                <a:latin typeface="Google Sans"/>
              </a:rPr>
              <a:t>A</a:t>
            </a:r>
            <a:r>
              <a:rPr lang="en-US" sz="4400" b="1" i="0" dirty="0">
                <a:solidFill>
                  <a:srgbClr val="040C28"/>
                </a:solidFill>
                <a:effectLst/>
                <a:latin typeface="Google Sans"/>
              </a:rPr>
              <a:t>pplication </a:t>
            </a:r>
            <a:r>
              <a:rPr lang="en-US" sz="4400" b="1" i="0" u="sng" dirty="0">
                <a:solidFill>
                  <a:srgbClr val="040C28"/>
                </a:solidFill>
                <a:effectLst/>
                <a:latin typeface="Google Sans"/>
              </a:rPr>
              <a:t>P</a:t>
            </a:r>
            <a:r>
              <a:rPr lang="en-US" sz="4400" b="1" i="0" dirty="0">
                <a:solidFill>
                  <a:srgbClr val="040C28"/>
                </a:solidFill>
                <a:effectLst/>
                <a:latin typeface="Google Sans"/>
              </a:rPr>
              <a:t>rogramming </a:t>
            </a:r>
            <a:r>
              <a:rPr lang="en-US" sz="4400" b="1" i="0" u="sng" dirty="0">
                <a:solidFill>
                  <a:srgbClr val="040C28"/>
                </a:solidFill>
                <a:effectLst/>
                <a:latin typeface="Google Sans"/>
              </a:rPr>
              <a:t>I</a:t>
            </a:r>
            <a:r>
              <a:rPr lang="en-US" sz="4400" b="1" i="0" dirty="0">
                <a:solidFill>
                  <a:srgbClr val="040C28"/>
                </a:solidFill>
                <a:effectLst/>
                <a:latin typeface="Google Sans"/>
              </a:rPr>
              <a:t>nterface</a:t>
            </a:r>
            <a:endParaRPr kumimoji="0" lang="en-US" sz="44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Graphic 3">
            <a:extLst>
              <a:ext uri="{FF2B5EF4-FFF2-40B4-BE49-F238E27FC236}">
                <a16:creationId xmlns:a16="http://schemas.microsoft.com/office/drawing/2014/main" id="{ACC4D631-CEF8-A075-40F6-E39250B88B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0746" y="856422"/>
            <a:ext cx="11010507" cy="6767605"/>
          </a:xfrm>
          <a:prstGeom prst="rect">
            <a:avLst/>
          </a:prstGeom>
        </p:spPr>
      </p:pic>
    </p:spTree>
    <p:extLst>
      <p:ext uri="{BB962C8B-B14F-4D97-AF65-F5344CB8AC3E}">
        <p14:creationId xmlns:p14="http://schemas.microsoft.com/office/powerpoint/2010/main" val="191100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C6F591-DD98-95A1-BDBE-CB0F0680111A}"/>
              </a:ext>
            </a:extLst>
          </p:cNvPr>
          <p:cNvSpPr txBox="1"/>
          <p:nvPr/>
        </p:nvSpPr>
        <p:spPr>
          <a:xfrm>
            <a:off x="1316181" y="3044279"/>
            <a:ext cx="9559638"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Aptos" panose="02110004020202020204"/>
                <a:ea typeface="+mn-ea"/>
                <a:cs typeface="+mn-cs"/>
              </a:rPr>
              <a:t>ERA5-land reanalysis dataset</a:t>
            </a:r>
          </a:p>
        </p:txBody>
      </p:sp>
      <p:sp>
        <p:nvSpPr>
          <p:cNvPr id="5" name="TextBox 4">
            <a:extLst>
              <a:ext uri="{FF2B5EF4-FFF2-40B4-BE49-F238E27FC236}">
                <a16:creationId xmlns:a16="http://schemas.microsoft.com/office/drawing/2014/main" id="{3EA59055-7F3C-78CA-BFC9-440CC5BED296}"/>
              </a:ext>
            </a:extLst>
          </p:cNvPr>
          <p:cNvSpPr txBox="1"/>
          <p:nvPr/>
        </p:nvSpPr>
        <p:spPr>
          <a:xfrm>
            <a:off x="1822323" y="3813720"/>
            <a:ext cx="8547354" cy="2308324"/>
          </a:xfrm>
          <a:prstGeom prst="rect">
            <a:avLst/>
          </a:prstGeom>
          <a:noFill/>
        </p:spPr>
        <p:txBody>
          <a:bodyPr wrap="square">
            <a:spAutoFit/>
          </a:bodyPr>
          <a:lstStyle/>
          <a:p>
            <a:pPr algn="just"/>
            <a:r>
              <a:rPr lang="en-US" dirty="0"/>
              <a:t>ERA5-Land reanalysis dataset is the European Centre for Medium-Range Weather Forecasts (ECMWF). It’s part of the Copernicus Climate Change Service (C3S) of the European Commission. The ERA5-Land dataset provides high-resolution, hourly data on surface variables and is a replay of the land component of the ERA5 climate reanalysis with a finer spatial resolution of approximately 9km grid spacing. The dataset covers the period from 1950 to the present, with continuous updates to support land monitoring applications. It’s designed to describe the evolution of the water and energy cycles over land in a consistent manner over the production period.</a:t>
            </a:r>
          </a:p>
        </p:txBody>
      </p:sp>
    </p:spTree>
    <p:extLst>
      <p:ext uri="{BB962C8B-B14F-4D97-AF65-F5344CB8AC3E}">
        <p14:creationId xmlns:p14="http://schemas.microsoft.com/office/powerpoint/2010/main" val="202741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C8381F-D32B-1F5A-0B75-3D1EBF69616E}"/>
              </a:ext>
            </a:extLst>
          </p:cNvPr>
          <p:cNvPicPr>
            <a:picLocks noChangeAspect="1"/>
          </p:cNvPicPr>
          <p:nvPr/>
        </p:nvPicPr>
        <p:blipFill>
          <a:blip r:embed="rId2"/>
          <a:stretch>
            <a:fillRect/>
          </a:stretch>
        </p:blipFill>
        <p:spPr>
          <a:xfrm>
            <a:off x="728472" y="0"/>
            <a:ext cx="10735056" cy="6864279"/>
          </a:xfrm>
          <a:prstGeom prst="rect">
            <a:avLst/>
          </a:prstGeom>
        </p:spPr>
      </p:pic>
    </p:spTree>
    <p:extLst>
      <p:ext uri="{BB962C8B-B14F-4D97-AF65-F5344CB8AC3E}">
        <p14:creationId xmlns:p14="http://schemas.microsoft.com/office/powerpoint/2010/main" val="3672434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D49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9AD36-8AEF-916C-350D-449E5A5F8F0C}"/>
              </a:ext>
            </a:extLst>
          </p:cNvPr>
          <p:cNvPicPr>
            <a:picLocks noChangeAspect="1"/>
          </p:cNvPicPr>
          <p:nvPr/>
        </p:nvPicPr>
        <p:blipFill>
          <a:blip r:embed="rId2"/>
          <a:stretch>
            <a:fillRect/>
          </a:stretch>
        </p:blipFill>
        <p:spPr>
          <a:xfrm>
            <a:off x="276876" y="124691"/>
            <a:ext cx="7581981" cy="6608618"/>
          </a:xfrm>
          <a:prstGeom prst="rect">
            <a:avLst/>
          </a:prstGeom>
        </p:spPr>
      </p:pic>
      <p:sp>
        <p:nvSpPr>
          <p:cNvPr id="4" name="TextBox 3">
            <a:extLst>
              <a:ext uri="{FF2B5EF4-FFF2-40B4-BE49-F238E27FC236}">
                <a16:creationId xmlns:a16="http://schemas.microsoft.com/office/drawing/2014/main" id="{2426E431-519F-A14D-48A4-313E44C024DA}"/>
              </a:ext>
            </a:extLst>
          </p:cNvPr>
          <p:cNvSpPr txBox="1"/>
          <p:nvPr/>
        </p:nvSpPr>
        <p:spPr>
          <a:xfrm>
            <a:off x="8210223" y="2828835"/>
            <a:ext cx="3704901"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200" b="1" dirty="0">
                <a:solidFill>
                  <a:prstClr val="black"/>
                </a:solidFill>
                <a:latin typeface="Aptos" panose="02110004020202020204"/>
              </a:rPr>
              <a:t>data.nc</a:t>
            </a:r>
            <a:endParaRPr kumimoji="0" lang="en-US" sz="72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3914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TotalTime>
  <Words>282</Words>
  <Application>Microsoft Office PowerPoint</Application>
  <PresentationFormat>Widescreen</PresentationFormat>
  <Paragraphs>26</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B Nazanin</vt:lpstr>
      <vt:lpstr>Google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Arad Farahani</dc:creator>
  <cp:lastModifiedBy>Arad Farahani</cp:lastModifiedBy>
  <cp:revision>3</cp:revision>
  <dcterms:created xsi:type="dcterms:W3CDTF">2024-05-26T16:41:19Z</dcterms:created>
  <dcterms:modified xsi:type="dcterms:W3CDTF">2024-06-04T10:08:28Z</dcterms:modified>
</cp:coreProperties>
</file>